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3" r:id="rId4"/>
    <p:sldId id="259" r:id="rId5"/>
    <p:sldId id="258" r:id="rId6"/>
    <p:sldId id="265" r:id="rId7"/>
    <p:sldId id="260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D462BB-F44B-4DF2-9289-313E81142F5A}" v="15" dt="2025-11-14T01:06:56.546"/>
    <p1510:client id="{BE9C7849-435B-464A-9175-5FA8CF0617D7}" v="2" dt="2025-11-14T00:30:01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4718"/>
  </p:normalViewPr>
  <p:slideViewPr>
    <p:cSldViewPr snapToGrid="0">
      <p:cViewPr varScale="1">
        <p:scale>
          <a:sx n="59" d="100"/>
          <a:sy n="59" d="100"/>
        </p:scale>
        <p:origin x="3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ga Lujan, Deisy A." userId="93ae6a43-2634-4637-a48b-de04aa980894" providerId="ADAL" clId="{433C3912-CCEB-4462-B93E-CDE875AFFA71}"/>
    <pc:docChg chg="undo custSel addSld delSld modSld sldOrd">
      <pc:chgData name="Vega Lujan, Deisy A." userId="93ae6a43-2634-4637-a48b-de04aa980894" providerId="ADAL" clId="{433C3912-CCEB-4462-B93E-CDE875AFFA71}" dt="2025-11-14T01:07:48.760" v="85" actId="20577"/>
      <pc:docMkLst>
        <pc:docMk/>
      </pc:docMkLst>
      <pc:sldChg chg="modSp">
        <pc:chgData name="Vega Lujan, Deisy A." userId="93ae6a43-2634-4637-a48b-de04aa980894" providerId="ADAL" clId="{433C3912-CCEB-4462-B93E-CDE875AFFA71}" dt="2025-11-14T01:06:56.545" v="83" actId="1076"/>
        <pc:sldMkLst>
          <pc:docMk/>
          <pc:sldMk cId="264008082" sldId="258"/>
        </pc:sldMkLst>
        <pc:picChg chg="mod">
          <ac:chgData name="Vega Lujan, Deisy A." userId="93ae6a43-2634-4637-a48b-de04aa980894" providerId="ADAL" clId="{433C3912-CCEB-4462-B93E-CDE875AFFA71}" dt="2025-11-14T01:06:56.545" v="83" actId="1076"/>
          <ac:picMkLst>
            <pc:docMk/>
            <pc:sldMk cId="264008082" sldId="258"/>
            <ac:picMk id="3074" creationId="{63A7EDCF-DB60-DF1A-B2B3-CD47921268F9}"/>
          </ac:picMkLst>
        </pc:picChg>
      </pc:sldChg>
      <pc:sldChg chg="modSp">
        <pc:chgData name="Vega Lujan, Deisy A." userId="93ae6a43-2634-4637-a48b-de04aa980894" providerId="ADAL" clId="{433C3912-CCEB-4462-B93E-CDE875AFFA71}" dt="2025-11-14T01:06:41.413" v="77" actId="14100"/>
        <pc:sldMkLst>
          <pc:docMk/>
          <pc:sldMk cId="1812066934" sldId="259"/>
        </pc:sldMkLst>
        <pc:picChg chg="mod">
          <ac:chgData name="Vega Lujan, Deisy A." userId="93ae6a43-2634-4637-a48b-de04aa980894" providerId="ADAL" clId="{433C3912-CCEB-4462-B93E-CDE875AFFA71}" dt="2025-11-14T01:06:41.413" v="77" actId="14100"/>
          <ac:picMkLst>
            <pc:docMk/>
            <pc:sldMk cId="1812066934" sldId="259"/>
            <ac:picMk id="1026" creationId="{5C17ABF5-E2D2-91B1-08D0-B7A5C413DA29}"/>
          </ac:picMkLst>
        </pc:picChg>
      </pc:sldChg>
      <pc:sldChg chg="delSp modSp mod ord">
        <pc:chgData name="Vega Lujan, Deisy A." userId="93ae6a43-2634-4637-a48b-de04aa980894" providerId="ADAL" clId="{433C3912-CCEB-4462-B93E-CDE875AFFA71}" dt="2025-11-14T00:34:50.466" v="49" actId="1076"/>
        <pc:sldMkLst>
          <pc:docMk/>
          <pc:sldMk cId="2784384589" sldId="260"/>
        </pc:sldMkLst>
        <pc:spChg chg="del">
          <ac:chgData name="Vega Lujan, Deisy A." userId="93ae6a43-2634-4637-a48b-de04aa980894" providerId="ADAL" clId="{433C3912-CCEB-4462-B93E-CDE875AFFA71}" dt="2025-11-14T00:34:33.466" v="45" actId="478"/>
          <ac:spMkLst>
            <pc:docMk/>
            <pc:sldMk cId="2784384589" sldId="260"/>
            <ac:spMk id="11" creationId="{438D0B31-FBAC-6D4D-536E-3B7320E62DDF}"/>
          </ac:spMkLst>
        </pc:spChg>
        <pc:spChg chg="del">
          <ac:chgData name="Vega Lujan, Deisy A." userId="93ae6a43-2634-4637-a48b-de04aa980894" providerId="ADAL" clId="{433C3912-CCEB-4462-B93E-CDE875AFFA71}" dt="2025-11-14T00:34:39.770" v="46" actId="478"/>
          <ac:spMkLst>
            <pc:docMk/>
            <pc:sldMk cId="2784384589" sldId="260"/>
            <ac:spMk id="15" creationId="{7889151D-FB90-9E5A-A104-9E322CF54099}"/>
          </ac:spMkLst>
        </pc:spChg>
        <pc:picChg chg="mod">
          <ac:chgData name="Vega Lujan, Deisy A." userId="93ae6a43-2634-4637-a48b-de04aa980894" providerId="ADAL" clId="{433C3912-CCEB-4462-B93E-CDE875AFFA71}" dt="2025-11-14T00:34:50.466" v="49" actId="1076"/>
          <ac:picMkLst>
            <pc:docMk/>
            <pc:sldMk cId="2784384589" sldId="260"/>
            <ac:picMk id="13" creationId="{8779FD5F-4315-F943-E6E9-EFC7BE1DD6AD}"/>
          </ac:picMkLst>
        </pc:picChg>
      </pc:sldChg>
      <pc:sldChg chg="modSp">
        <pc:chgData name="Vega Lujan, Deisy A." userId="93ae6a43-2634-4637-a48b-de04aa980894" providerId="ADAL" clId="{433C3912-CCEB-4462-B93E-CDE875AFFA71}" dt="2025-11-14T01:06:31.267" v="75" actId="1076"/>
        <pc:sldMkLst>
          <pc:docMk/>
          <pc:sldMk cId="1472620442" sldId="261"/>
        </pc:sldMkLst>
        <pc:picChg chg="mod">
          <ac:chgData name="Vega Lujan, Deisy A." userId="93ae6a43-2634-4637-a48b-de04aa980894" providerId="ADAL" clId="{433C3912-CCEB-4462-B93E-CDE875AFFA71}" dt="2025-11-14T01:06:31.267" v="75" actId="1076"/>
          <ac:picMkLst>
            <pc:docMk/>
            <pc:sldMk cId="1472620442" sldId="261"/>
            <ac:picMk id="1026" creationId="{351C7BF7-50FB-CEA8-9F91-A1B80C589E24}"/>
          </ac:picMkLst>
        </pc:picChg>
        <pc:picChg chg="mod">
          <ac:chgData name="Vega Lujan, Deisy A." userId="93ae6a43-2634-4637-a48b-de04aa980894" providerId="ADAL" clId="{433C3912-CCEB-4462-B93E-CDE875AFFA71}" dt="2025-11-14T01:06:29.524" v="74" actId="1076"/>
          <ac:picMkLst>
            <pc:docMk/>
            <pc:sldMk cId="1472620442" sldId="261"/>
            <ac:picMk id="1028" creationId="{AD7D7179-DA67-8DA4-4EAE-3C053B5786D5}"/>
          </ac:picMkLst>
        </pc:picChg>
      </pc:sldChg>
      <pc:sldChg chg="addSp delSp modSp mod">
        <pc:chgData name="Vega Lujan, Deisy A." userId="93ae6a43-2634-4637-a48b-de04aa980894" providerId="ADAL" clId="{433C3912-CCEB-4462-B93E-CDE875AFFA71}" dt="2025-11-14T00:30:56.697" v="40" actId="115"/>
        <pc:sldMkLst>
          <pc:docMk/>
          <pc:sldMk cId="1027555851" sldId="262"/>
        </pc:sldMkLst>
        <pc:spChg chg="mod">
          <ac:chgData name="Vega Lujan, Deisy A." userId="93ae6a43-2634-4637-a48b-de04aa980894" providerId="ADAL" clId="{433C3912-CCEB-4462-B93E-CDE875AFFA71}" dt="2025-11-14T00:30:56.697" v="40" actId="115"/>
          <ac:spMkLst>
            <pc:docMk/>
            <pc:sldMk cId="1027555851" sldId="262"/>
            <ac:spMk id="3" creationId="{307F20D3-AFF9-0DDC-A325-01A5979A955E}"/>
          </ac:spMkLst>
        </pc:spChg>
        <pc:spChg chg="add del mod">
          <ac:chgData name="Vega Lujan, Deisy A." userId="93ae6a43-2634-4637-a48b-de04aa980894" providerId="ADAL" clId="{433C3912-CCEB-4462-B93E-CDE875AFFA71}" dt="2025-11-14T00:29:56.117" v="19" actId="22"/>
          <ac:spMkLst>
            <pc:docMk/>
            <pc:sldMk cId="1027555851" sldId="262"/>
            <ac:spMk id="5" creationId="{3FF44A60-1445-AAAF-44FC-6E2F4A084595}"/>
          </ac:spMkLst>
        </pc:spChg>
        <pc:spChg chg="add mod">
          <ac:chgData name="Vega Lujan, Deisy A." userId="93ae6a43-2634-4637-a48b-de04aa980894" providerId="ADAL" clId="{433C3912-CCEB-4462-B93E-CDE875AFFA71}" dt="2025-11-14T00:30:53.747" v="38" actId="115"/>
          <ac:spMkLst>
            <pc:docMk/>
            <pc:sldMk cId="1027555851" sldId="262"/>
            <ac:spMk id="6" creationId="{D1CD1854-E552-6B69-5496-126755063BAD}"/>
          </ac:spMkLst>
        </pc:spChg>
      </pc:sldChg>
      <pc:sldChg chg="modSp">
        <pc:chgData name="Vega Lujan, Deisy A." userId="93ae6a43-2634-4637-a48b-de04aa980894" providerId="ADAL" clId="{433C3912-CCEB-4462-B93E-CDE875AFFA71}" dt="2025-11-14T01:06:37.040" v="76" actId="1076"/>
        <pc:sldMkLst>
          <pc:docMk/>
          <pc:sldMk cId="97773" sldId="263"/>
        </pc:sldMkLst>
        <pc:picChg chg="mod">
          <ac:chgData name="Vega Lujan, Deisy A." userId="93ae6a43-2634-4637-a48b-de04aa980894" providerId="ADAL" clId="{433C3912-CCEB-4462-B93E-CDE875AFFA71}" dt="2025-11-14T01:06:37.040" v="76" actId="1076"/>
          <ac:picMkLst>
            <pc:docMk/>
            <pc:sldMk cId="97773" sldId="263"/>
            <ac:picMk id="2050" creationId="{F00A561F-2DA1-31CA-FD62-CB847AF6A0F7}"/>
          </ac:picMkLst>
        </pc:picChg>
      </pc:sldChg>
      <pc:sldChg chg="modSp mod">
        <pc:chgData name="Vega Lujan, Deisy A." userId="93ae6a43-2634-4637-a48b-de04aa980894" providerId="ADAL" clId="{433C3912-CCEB-4462-B93E-CDE875AFFA71}" dt="2025-11-14T01:07:48.760" v="85" actId="20577"/>
        <pc:sldMkLst>
          <pc:docMk/>
          <pc:sldMk cId="1524998820" sldId="264"/>
        </pc:sldMkLst>
        <pc:spChg chg="mod">
          <ac:chgData name="Vega Lujan, Deisy A." userId="93ae6a43-2634-4637-a48b-de04aa980894" providerId="ADAL" clId="{433C3912-CCEB-4462-B93E-CDE875AFFA71}" dt="2025-11-14T01:07:48.760" v="85" actId="20577"/>
          <ac:spMkLst>
            <pc:docMk/>
            <pc:sldMk cId="1524998820" sldId="264"/>
            <ac:spMk id="3" creationId="{4E2F7495-2A9F-CBA5-EDA9-BE9FF24C18BB}"/>
          </ac:spMkLst>
        </pc:spChg>
      </pc:sldChg>
      <pc:sldChg chg="modSp new del mod">
        <pc:chgData name="Vega Lujan, Deisy A." userId="93ae6a43-2634-4637-a48b-de04aa980894" providerId="ADAL" clId="{433C3912-CCEB-4462-B93E-CDE875AFFA71}" dt="2025-11-14T00:35:39.302" v="68" actId="2696"/>
        <pc:sldMkLst>
          <pc:docMk/>
          <pc:sldMk cId="3262378111" sldId="266"/>
        </pc:sldMkLst>
        <pc:spChg chg="mod">
          <ac:chgData name="Vega Lujan, Deisy A." userId="93ae6a43-2634-4637-a48b-de04aa980894" providerId="ADAL" clId="{433C3912-CCEB-4462-B93E-CDE875AFFA71}" dt="2025-11-14T00:35:31.390" v="67" actId="20577"/>
          <ac:spMkLst>
            <pc:docMk/>
            <pc:sldMk cId="3262378111" sldId="266"/>
            <ac:spMk id="2" creationId="{766BCBE0-34AA-63A3-0DB3-1E97BE8198B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3F27-2B82-4922-9CD6-8A500999F7F8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97417D5-CB46-45C9-B2C4-036F8B82B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3F27-2B82-4922-9CD6-8A500999F7F8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417D5-CB46-45C9-B2C4-036F8B82B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4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3F27-2B82-4922-9CD6-8A500999F7F8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417D5-CB46-45C9-B2C4-036F8B82B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10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3F27-2B82-4922-9CD6-8A500999F7F8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417D5-CB46-45C9-B2C4-036F8B82B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2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4E43F27-2B82-4922-9CD6-8A500999F7F8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97417D5-CB46-45C9-B2C4-036F8B82B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09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3F27-2B82-4922-9CD6-8A500999F7F8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417D5-CB46-45C9-B2C4-036F8B82B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3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3F27-2B82-4922-9CD6-8A500999F7F8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417D5-CB46-45C9-B2C4-036F8B82B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9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3F27-2B82-4922-9CD6-8A500999F7F8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417D5-CB46-45C9-B2C4-036F8B82B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45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3F27-2B82-4922-9CD6-8A500999F7F8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417D5-CB46-45C9-B2C4-036F8B82B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89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3F27-2B82-4922-9CD6-8A500999F7F8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417D5-CB46-45C9-B2C4-036F8B82B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05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43F27-2B82-4922-9CD6-8A500999F7F8}" type="datetimeFigureOut">
              <a:rPr lang="en-US" smtClean="0"/>
              <a:t>11/13/2025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417D5-CB46-45C9-B2C4-036F8B82B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3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4E43F27-2B82-4922-9CD6-8A500999F7F8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97417D5-CB46-45C9-B2C4-036F8B82B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4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296B-D65E-6BBC-A4B1-913024B76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Logistic Growth Graph of Potential Bubonic Outbreak VS COVID-19 in Denver, CO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93CA8-E214-71B1-2F9A-EC374EB70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566401"/>
            <a:ext cx="7891272" cy="10698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Deisy Vega Lujan</a:t>
            </a:r>
          </a:p>
          <a:p>
            <a:r>
              <a:rPr lang="en-US" dirty="0"/>
              <a:t>Lulu Abuaba</a:t>
            </a:r>
          </a:p>
          <a:p>
            <a:r>
              <a:rPr lang="en-US" dirty="0"/>
              <a:t>Santiago Perez</a:t>
            </a:r>
          </a:p>
        </p:txBody>
      </p:sp>
    </p:spTree>
    <p:extLst>
      <p:ext uri="{BB962C8B-B14F-4D97-AF65-F5344CB8AC3E}">
        <p14:creationId xmlns:p14="http://schemas.microsoft.com/office/powerpoint/2010/main" val="218848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B5B-E5C6-F104-B7E4-F2F73524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1CA7B-FB3B-0458-9905-DAD144240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We want to understand the differences in speed of spread, total infections, and deaths between these diseases, and to highlight how crucial early intervention is in these situations.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b="1" u="sng" dirty="0"/>
              <a:t>Question:</a:t>
            </a:r>
            <a:r>
              <a:rPr lang="en-US" dirty="0"/>
              <a:t> How might a bubonic plague outbreak in Denver compare to that of the COVID-19 outbreak?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US" dirty="0"/>
          </a:p>
        </p:txBody>
      </p:sp>
      <p:pic>
        <p:nvPicPr>
          <p:cNvPr id="1026" name="Picture 2" descr="Bubonic Plague (Black death) |ForumIAS">
            <a:extLst>
              <a:ext uri="{FF2B5EF4-FFF2-40B4-BE49-F238E27FC236}">
                <a16:creationId xmlns:a16="http://schemas.microsoft.com/office/drawing/2014/main" id="{351C7BF7-50FB-CEA8-9F91-A1B80C589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3"/>
          <a:stretch/>
        </p:blipFill>
        <p:spPr bwMode="auto">
          <a:xfrm>
            <a:off x="2403085" y="4161100"/>
            <a:ext cx="3015343" cy="239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ronavirus Disease 2019 (COVID-19) - Wyoming Department of Health">
            <a:extLst>
              <a:ext uri="{FF2B5EF4-FFF2-40B4-BE49-F238E27FC236}">
                <a16:creationId xmlns:a16="http://schemas.microsoft.com/office/drawing/2014/main" id="{AD7D7179-DA67-8DA4-4EAE-3C053B578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97"/>
          <a:stretch/>
        </p:blipFill>
        <p:spPr bwMode="auto">
          <a:xfrm>
            <a:off x="5418428" y="4010186"/>
            <a:ext cx="3837087" cy="27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620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189C6-F674-3B63-7AD7-6627ACFBB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0D7C6-E8F2-BDF6-59FB-E9BC932C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D05FC-DFCD-7B9F-16EB-55058B5B4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We used the SIR (Susceptible-Infected-Recovered) differential equation model on Denver’s population, as well as CDC-based parameters, to compare the spread of two diseases in Denver- the Bubonic Plague and COVID-19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The model allows us to calculate peak infections, time of peak, total infections, deaths, and fatality rate.</a:t>
            </a:r>
          </a:p>
        </p:txBody>
      </p:sp>
      <p:pic>
        <p:nvPicPr>
          <p:cNvPr id="2050" name="Picture 2" descr="How to Prevent the Spread of Infectious Diseases">
            <a:extLst>
              <a:ext uri="{FF2B5EF4-FFF2-40B4-BE49-F238E27FC236}">
                <a16:creationId xmlns:a16="http://schemas.microsoft.com/office/drawing/2014/main" id="{F00A561F-2DA1-31CA-FD62-CB847AF6A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" t="4642" r="2078" b="6304"/>
          <a:stretch/>
        </p:blipFill>
        <p:spPr bwMode="auto">
          <a:xfrm>
            <a:off x="1646437" y="4475295"/>
            <a:ext cx="3740727" cy="189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deling behaviors that spread disease | Stanford Report">
            <a:extLst>
              <a:ext uri="{FF2B5EF4-FFF2-40B4-BE49-F238E27FC236}">
                <a16:creationId xmlns:a16="http://schemas.microsoft.com/office/drawing/2014/main" id="{3D7CB25D-831B-69EA-75E7-86B25121C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837" y="3877341"/>
            <a:ext cx="4477193" cy="298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69215-BDA6-D234-C5A6-4D172AEB0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119" y="6843"/>
            <a:ext cx="10058400" cy="1609344"/>
          </a:xfrm>
        </p:spPr>
        <p:txBody>
          <a:bodyPr/>
          <a:lstStyle/>
          <a:p>
            <a:r>
              <a:rPr lang="en-US" dirty="0"/>
              <a:t>SIR Model Differential Equations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CE82932-7059-97D3-D392-E518382C64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228" y="4409377"/>
            <a:ext cx="11440183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kGrotesk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TeX_Math"/>
              </a:rPr>
              <a:t> 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kGroteskNeue"/>
              </a:rPr>
              <a:t>: Number of susceptible individuals (those who can catch the disease)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TeX_Math"/>
              </a:rPr>
              <a:t> 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kGroteskNeue"/>
              </a:rPr>
              <a:t>: Number of infectious individuals (those who can spread the disease)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TeX_Math"/>
              </a:rPr>
              <a:t> 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kGroteskNeue"/>
              </a:rPr>
              <a:t>: Number of recovered individuals (no longer infectious, often immune)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TeX_Math"/>
              </a:rPr>
              <a:t> </a:t>
            </a:r>
            <a:r>
              <a:rPr kumimoji="0" lang="el-GR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TeX_Math"/>
              </a:rPr>
              <a:t>Β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TeX_Math"/>
              </a:rPr>
              <a:t> (beta)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kGroteskNeue"/>
              </a:rPr>
              <a:t>: Transmission rate, representing the probability an infectious person infects a susceptible person per unit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TeX_Math"/>
              </a:rPr>
              <a:t> </a:t>
            </a:r>
            <a:r>
              <a:rPr lang="en-US" altLang="en-US" sz="1800" i="1" dirty="0">
                <a:latin typeface="KaTeX_Math"/>
              </a:rPr>
              <a:t>Y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TeX_Math"/>
              </a:rPr>
              <a:t> (gamma)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kGroteskNeue"/>
              </a:rPr>
              <a:t>: Recovery rate, representing the fraction of infectious individuals who recover (or are removed) per unit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latin typeface="fkGroteskNeue"/>
              </a:rPr>
              <a:t> </a:t>
            </a:r>
            <a:r>
              <a:rPr lang="en-US" altLang="en-US" sz="1800" i="1" dirty="0">
                <a:latin typeface="fkGroteskNeue"/>
              </a:rPr>
              <a:t>t: </a:t>
            </a:r>
            <a:r>
              <a:rPr lang="en-US" altLang="en-US" sz="1800" dirty="0">
                <a:latin typeface="fkGroteskNeue"/>
              </a:rPr>
              <a:t>Time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kGrotesk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41D176-FCE3-2CA0-D3C1-2ECE93F70B3E}"/>
                  </a:ext>
                </a:extLst>
              </p:cNvPr>
              <p:cNvSpPr txBox="1"/>
              <p:nvPr/>
            </p:nvSpPr>
            <p:spPr>
              <a:xfrm>
                <a:off x="1965724" y="1739326"/>
                <a:ext cx="2348167" cy="7092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𝑑𝑆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3200" dirty="0"/>
                  <a:t> = -</a:t>
                </a:r>
                <a:r>
                  <a:rPr lang="el-GR" altLang="en-US" sz="3200" i="1" dirty="0">
                    <a:latin typeface="KaTeX_Math"/>
                  </a:rPr>
                  <a:t> Β</a:t>
                </a:r>
                <a:r>
                  <a:rPr lang="en-US" altLang="en-US" sz="3200" i="1" dirty="0">
                    <a:latin typeface="KaTeX_Math"/>
                  </a:rPr>
                  <a:t>SI/N</a:t>
                </a:r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41D176-FCE3-2CA0-D3C1-2ECE93F70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724" y="1739326"/>
                <a:ext cx="2348167" cy="709297"/>
              </a:xfrm>
              <a:prstGeom prst="rect">
                <a:avLst/>
              </a:prstGeom>
              <a:blipFill>
                <a:blip r:embed="rId2"/>
                <a:stretch>
                  <a:fillRect l="-4301" t="-1754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D204F3-4518-E543-2729-911713E7E456}"/>
                  </a:ext>
                </a:extLst>
              </p:cNvPr>
              <p:cNvSpPr txBox="1"/>
              <p:nvPr/>
            </p:nvSpPr>
            <p:spPr>
              <a:xfrm>
                <a:off x="1958971" y="2562660"/>
                <a:ext cx="8875284" cy="7092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𝑑𝐼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3200" dirty="0"/>
                  <a:t> = </a:t>
                </a:r>
                <a:r>
                  <a:rPr lang="el-GR" altLang="en-US" sz="3200" i="1" dirty="0">
                    <a:latin typeface="KaTeX_Math"/>
                  </a:rPr>
                  <a:t>Β</a:t>
                </a:r>
                <a:r>
                  <a:rPr lang="en-US" altLang="en-US" sz="3200" i="1" dirty="0">
                    <a:latin typeface="KaTeX_Math"/>
                  </a:rPr>
                  <a:t>SI/N-YI </a:t>
                </a:r>
                <a:r>
                  <a:rPr lang="en-US" altLang="en-US" sz="3200" i="1" dirty="0">
                    <a:latin typeface="KaTeX_Math"/>
                    <a:sym typeface="Wingdings" pitchFamily="2" charset="2"/>
                  </a:rPr>
                  <a:t>  </a:t>
                </a:r>
                <a:r>
                  <a:rPr lang="en-US" altLang="en-US" sz="2400" i="1" dirty="0">
                    <a:latin typeface="KaTeX_Math"/>
                    <a:sym typeface="Wingdings" pitchFamily="2" charset="2"/>
                  </a:rPr>
                  <a:t>climax of infection when =0 </a:t>
                </a:r>
                <a:r>
                  <a:rPr lang="en-US" altLang="en-US" sz="1600" i="1" dirty="0">
                    <a:latin typeface="KaTeX_Math"/>
                    <a:sym typeface="Wingdings" pitchFamily="2" charset="2"/>
                  </a:rPr>
                  <a:t>(new infections=recoveries)</a:t>
                </a:r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D204F3-4518-E543-2729-911713E7E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971" y="2562660"/>
                <a:ext cx="8875284" cy="709297"/>
              </a:xfrm>
              <a:prstGeom prst="rect">
                <a:avLst/>
              </a:prstGeom>
              <a:blipFill>
                <a:blip r:embed="rId3"/>
                <a:stretch>
                  <a:fillRect l="-1288" t="-1754"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1BC4C3-8F23-F8A5-BA8D-868161DA7A57}"/>
                  </a:ext>
                </a:extLst>
              </p:cNvPr>
              <p:cNvSpPr txBox="1"/>
              <p:nvPr/>
            </p:nvSpPr>
            <p:spPr>
              <a:xfrm>
                <a:off x="1958971" y="3518236"/>
                <a:ext cx="1180836" cy="7092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3200" dirty="0"/>
                  <a:t> = </a:t>
                </a:r>
                <a:r>
                  <a:rPr lang="en-US" altLang="en-US" sz="3200" i="1" dirty="0">
                    <a:latin typeface="KaTeX_Math"/>
                  </a:rPr>
                  <a:t>YI</a:t>
                </a:r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1BC4C3-8F23-F8A5-BA8D-868161DA7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971" y="3518236"/>
                <a:ext cx="1180836" cy="709297"/>
              </a:xfrm>
              <a:prstGeom prst="rect">
                <a:avLst/>
              </a:prstGeom>
              <a:blipFill>
                <a:blip r:embed="rId4"/>
                <a:stretch>
                  <a:fillRect l="-9574" t="-1754" r="-19149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n approach to and web-based tool for infectious disease outbreak  intervention analysis | Scientific Reports">
            <a:extLst>
              <a:ext uri="{FF2B5EF4-FFF2-40B4-BE49-F238E27FC236}">
                <a16:creationId xmlns:a16="http://schemas.microsoft.com/office/drawing/2014/main" id="{5C17ABF5-E2D2-91B1-08D0-B7A5C413D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111" y="1169545"/>
            <a:ext cx="3715175" cy="142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066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2+ Thousand Parameter Royalty-Free Images, Stock Photos &amp; Pictures |  Shutterstock">
            <a:extLst>
              <a:ext uri="{FF2B5EF4-FFF2-40B4-BE49-F238E27FC236}">
                <a16:creationId xmlns:a16="http://schemas.microsoft.com/office/drawing/2014/main" id="{63A7EDCF-DB60-DF1A-B2B3-CD4792126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r="-1" b="6539"/>
          <a:stretch/>
        </p:blipFill>
        <p:spPr bwMode="auto">
          <a:xfrm>
            <a:off x="8711853" y="95460"/>
            <a:ext cx="3388199" cy="22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93D8A8-0EE2-F0D8-B265-78F79717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CCCB3DBC-504D-D367-9193-C9DB1F55674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72111576"/>
                  </p:ext>
                </p:extLst>
              </p:nvPr>
            </p:nvGraphicFramePr>
            <p:xfrm>
              <a:off x="1066800" y="2386585"/>
              <a:ext cx="10058400" cy="3749040"/>
            </p:xfrm>
            <a:graphic>
              <a:graphicData uri="http://schemas.openxmlformats.org/drawingml/2006/table">
                <a:tbl>
                  <a:tblPr/>
                  <a:tblGrid>
                    <a:gridCol w="1639078">
                      <a:extLst>
                        <a:ext uri="{9D8B030D-6E8A-4147-A177-3AD203B41FA5}">
                          <a16:colId xmlns:a16="http://schemas.microsoft.com/office/drawing/2014/main" val="1747753212"/>
                        </a:ext>
                      </a:extLst>
                    </a:gridCol>
                    <a:gridCol w="5066522">
                      <a:extLst>
                        <a:ext uri="{9D8B030D-6E8A-4147-A177-3AD203B41FA5}">
                          <a16:colId xmlns:a16="http://schemas.microsoft.com/office/drawing/2014/main" val="1482374125"/>
                        </a:ext>
                      </a:extLst>
                    </a:gridCol>
                    <a:gridCol w="3352800">
                      <a:extLst>
                        <a:ext uri="{9D8B030D-6E8A-4147-A177-3AD203B41FA5}">
                          <a16:colId xmlns:a16="http://schemas.microsoft.com/office/drawing/2014/main" val="59415585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/>
                            <a:t>Parameter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/>
                            <a:t>Meaning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Values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2476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Carrying capacity (Denver metro population)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729,000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6187394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i="1" dirty="0"/>
                            <a:t>           S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Number of Susceptible individuals 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729,000 (assume everyone can catch it)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880093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ar-AE" i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Initial infected individuals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1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99584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Number of Recovered Individuals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0 at beginning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0328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kumimoji="0" lang="en-US" altLang="en-US" sz="1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TeX_Math"/>
                            </a:rPr>
                            <a:t>             </a:t>
                          </a:r>
                          <a:r>
                            <a:rPr kumimoji="0" lang="el-GR" altLang="en-US" sz="1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TeX_Math"/>
                            </a:rPr>
                            <a:t>Β</a:t>
                          </a:r>
                          <a:endParaRPr lang="en-US" b="1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Transmission rate (CDC Numbers: Account for modern day medicine for bubonic plague)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Bubonic Plague: 0.3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en-US" dirty="0"/>
                            <a:t>COVID-19: 0.5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860657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en-US" sz="1800" i="1" dirty="0">
                              <a:latin typeface="KaTeX_Math"/>
                            </a:rPr>
                            <a:t>             Y</a:t>
                          </a:r>
                          <a:endParaRPr lang="en-US" b="1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Recovery Rate (CDC numbers)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Bubonic Plague: 0.1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en-US" dirty="0"/>
                            <a:t>COVID-19: 0.1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1060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Time in days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0 to 160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2540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CCCB3DBC-504D-D367-9193-C9DB1F55674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72111576"/>
                  </p:ext>
                </p:extLst>
              </p:nvPr>
            </p:nvGraphicFramePr>
            <p:xfrm>
              <a:off x="1066800" y="2386585"/>
              <a:ext cx="10058400" cy="3749040"/>
            </p:xfrm>
            <a:graphic>
              <a:graphicData uri="http://schemas.openxmlformats.org/drawingml/2006/table">
                <a:tbl>
                  <a:tblPr/>
                  <a:tblGrid>
                    <a:gridCol w="1639078">
                      <a:extLst>
                        <a:ext uri="{9D8B030D-6E8A-4147-A177-3AD203B41FA5}">
                          <a16:colId xmlns:a16="http://schemas.microsoft.com/office/drawing/2014/main" val="1747753212"/>
                        </a:ext>
                      </a:extLst>
                    </a:gridCol>
                    <a:gridCol w="5066522">
                      <a:extLst>
                        <a:ext uri="{9D8B030D-6E8A-4147-A177-3AD203B41FA5}">
                          <a16:colId xmlns:a16="http://schemas.microsoft.com/office/drawing/2014/main" val="1482374125"/>
                        </a:ext>
                      </a:extLst>
                    </a:gridCol>
                    <a:gridCol w="3352800">
                      <a:extLst>
                        <a:ext uri="{9D8B030D-6E8A-4147-A177-3AD203B41FA5}">
                          <a16:colId xmlns:a16="http://schemas.microsoft.com/office/drawing/2014/main" val="59415585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/>
                            <a:t>Parameter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/>
                            <a:t>Meaning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Values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2476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08333" r="-513383" b="-85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Carrying capacity (Denver metro population)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729,000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618739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i="1" dirty="0"/>
                            <a:t>           S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Number of Susceptible individuals 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729,000 (assume everyone can catch it)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880093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383333" r="-513383" b="-5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Initial infected individuals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1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99584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475410" r="-513383" b="-467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Number of Recovered Individuals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0 at beginning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403288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kumimoji="0" lang="en-US" altLang="en-US" sz="1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TeX_Math"/>
                            </a:rPr>
                            <a:t>             </a:t>
                          </a:r>
                          <a:r>
                            <a:rPr kumimoji="0" lang="el-GR" altLang="en-US" sz="1800" b="0" i="1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TeX_Math"/>
                            </a:rPr>
                            <a:t>Β</a:t>
                          </a:r>
                          <a:endParaRPr lang="en-US" b="1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Transmission rate (CDC Numbers: Account for modern day medicine for bubonic plague)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Bubonic Plague: 0.3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en-US" dirty="0"/>
                            <a:t>COVID-19: 0.5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8606579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en-US" sz="1800" i="1" dirty="0">
                              <a:latin typeface="KaTeX_Math"/>
                            </a:rPr>
                            <a:t>             Y</a:t>
                          </a:r>
                          <a:endParaRPr lang="en-US" b="1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Recovery Rate (CDC numbers)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Bubonic Plague: 0.1</a:t>
                          </a:r>
                        </a:p>
                        <a:p>
                          <a:pPr>
                            <a:buNone/>
                          </a:pPr>
                          <a:r>
                            <a:rPr lang="en-US" dirty="0"/>
                            <a:t>COVID-19: 0.1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1060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935000" r="-51338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Time in days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0 to 160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62540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008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55091-EA29-AF8D-F61E-0C3630B73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365B-090C-8FB4-27D3-40EE7D8B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4E98E-6F8A-67D2-A86E-8E32A96C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Model assumes a closed population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The model doesn’t account for births, migration, or deaths by other causes</a:t>
            </a:r>
          </a:p>
          <a:p>
            <a:pPr>
              <a:spcAft>
                <a:spcPts val="1200"/>
              </a:spcAft>
            </a:pPr>
            <a:r>
              <a:rPr lang="en-US" dirty="0"/>
              <a:t>Parameters Beta (</a:t>
            </a:r>
            <a:r>
              <a:rPr lang="en-US" i="1" dirty="0"/>
              <a:t>B</a:t>
            </a:r>
            <a:r>
              <a:rPr lang="en-US" dirty="0"/>
              <a:t>) and Gamma (</a:t>
            </a:r>
            <a:r>
              <a:rPr lang="en-US" i="1" dirty="0"/>
              <a:t>Y</a:t>
            </a:r>
            <a:r>
              <a:rPr lang="en-US" dirty="0"/>
              <a:t>) are kept constant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This implies no behavioral changes, no vaccinations, and no public health interventions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This is unrealistic, but when determining how the diseases might spread when left unchecked, these parameters lead to more accurate results when they remain fixed.</a:t>
            </a:r>
          </a:p>
        </p:txBody>
      </p:sp>
      <p:pic>
        <p:nvPicPr>
          <p:cNvPr id="4098" name="Picture 2" descr="60+ Thousand Way Forward Icon Royalty-Free Images, Stock Photos &amp; Pictures  | Shutterstock">
            <a:extLst>
              <a:ext uri="{FF2B5EF4-FFF2-40B4-BE49-F238E27FC236}">
                <a16:creationId xmlns:a16="http://schemas.microsoft.com/office/drawing/2014/main" id="{F77C64F1-C3AD-E6D9-058A-A10B03449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2" r="462" b="8191"/>
          <a:stretch/>
        </p:blipFill>
        <p:spPr bwMode="auto">
          <a:xfrm>
            <a:off x="386861" y="4976447"/>
            <a:ext cx="3806092" cy="188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52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E76B8-8EFA-E5D2-241B-D8E1C2365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pic>
        <p:nvPicPr>
          <p:cNvPr id="13" name="Picture 12" descr="Chart, histogram">
            <a:extLst>
              <a:ext uri="{FF2B5EF4-FFF2-40B4-BE49-F238E27FC236}">
                <a16:creationId xmlns:a16="http://schemas.microsoft.com/office/drawing/2014/main" id="{8779FD5F-4315-F943-E6E9-EFC7BE1DD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006" y="1592795"/>
            <a:ext cx="9561146" cy="478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84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3280-A2D0-0C18-57E8-C3ED53F6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F20D3-AFF9-0DDC-A325-01A5979A9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744" y="2426208"/>
            <a:ext cx="5026152" cy="3504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/>
              <a:t>Bubonic Plague Final Results:</a:t>
            </a:r>
          </a:p>
          <a:p>
            <a:r>
              <a:rPr lang="en-US" sz="2400" dirty="0"/>
              <a:t>Total Infected: 685878</a:t>
            </a:r>
          </a:p>
          <a:p>
            <a:r>
              <a:rPr lang="en-US" sz="2400" dirty="0"/>
              <a:t>Total Deaths (10% fatality): 68588</a:t>
            </a:r>
          </a:p>
          <a:p>
            <a:r>
              <a:rPr lang="en-US" sz="2400" dirty="0"/>
              <a:t>Peak Infection Day: 71</a:t>
            </a:r>
          </a:p>
          <a:p>
            <a:r>
              <a:rPr lang="en-US" sz="2400" dirty="0"/>
              <a:t>Peak Infected: 219627</a:t>
            </a:r>
          </a:p>
          <a:p>
            <a:r>
              <a:rPr lang="en-US" sz="2400" dirty="0"/>
              <a:t>Deaths at Peak: 21963</a:t>
            </a:r>
          </a:p>
        </p:txBody>
      </p:sp>
      <p:pic>
        <p:nvPicPr>
          <p:cNvPr id="5122" name="Picture 2" descr="2,900+ Looking Through Magnifying Glass Stock Photos, Pictures &amp;  Royalty-Free Images - iStock | Person looking through magnifying glass,  Woman looking through magnifying glass, Man looking through magnifying glass">
            <a:extLst>
              <a:ext uri="{FF2B5EF4-FFF2-40B4-BE49-F238E27FC236}">
                <a16:creationId xmlns:a16="http://schemas.microsoft.com/office/drawing/2014/main" id="{77FA45C0-2374-A307-122B-0152CEB62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277" y="0"/>
            <a:ext cx="3616570" cy="361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CD1854-E552-6B69-5496-126755063BAD}"/>
              </a:ext>
            </a:extLst>
          </p:cNvPr>
          <p:cNvSpPr txBox="1">
            <a:spLocks/>
          </p:cNvSpPr>
          <p:nvPr/>
        </p:nvSpPr>
        <p:spPr>
          <a:xfrm>
            <a:off x="5932484" y="2426208"/>
            <a:ext cx="5505771" cy="3504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b="1" u="sng" dirty="0"/>
              <a:t>COVID-19 Final Results:</a:t>
            </a:r>
          </a:p>
          <a:p>
            <a:r>
              <a:rPr lang="en-US" sz="2400" dirty="0"/>
              <a:t>Total Infected: 723945</a:t>
            </a:r>
          </a:p>
          <a:p>
            <a:r>
              <a:rPr lang="en-US" sz="2400" dirty="0"/>
              <a:t>Total Deaths (1.4% fatality): 10135</a:t>
            </a:r>
          </a:p>
          <a:p>
            <a:r>
              <a:rPr lang="en-US" sz="2400" dirty="0"/>
              <a:t>Peak Infection Day: 37</a:t>
            </a:r>
          </a:p>
          <a:p>
            <a:r>
              <a:rPr lang="en-US" sz="2400" dirty="0"/>
              <a:t>Peak Infected: 348081</a:t>
            </a:r>
          </a:p>
          <a:p>
            <a:r>
              <a:rPr lang="en-US" sz="2400" dirty="0"/>
              <a:t>Deaths at Peak: 4873</a:t>
            </a:r>
          </a:p>
        </p:txBody>
      </p:sp>
    </p:spTree>
    <p:extLst>
      <p:ext uri="{BB962C8B-B14F-4D97-AF65-F5344CB8AC3E}">
        <p14:creationId xmlns:p14="http://schemas.microsoft.com/office/powerpoint/2010/main" val="1027555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46D18-B5A1-1E87-ABFC-5521A3212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F5DA0-4F88-D542-1E26-1BBA68065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7495-2A9F-CBA5-EDA9-BE9FF24C1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While COVID-19 infected more people overall, the Bubonic Plague was much more deadly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Bubonic Plague: </a:t>
            </a:r>
            <a:r>
              <a:rPr lang="en-US" i="1" dirty="0"/>
              <a:t>685,878</a:t>
            </a:r>
            <a:r>
              <a:rPr lang="en-US" dirty="0"/>
              <a:t> infected, </a:t>
            </a:r>
            <a:r>
              <a:rPr lang="en-US" i="1" dirty="0"/>
              <a:t>68,588</a:t>
            </a:r>
            <a:r>
              <a:rPr lang="en-US" dirty="0"/>
              <a:t> deaths, making for a </a:t>
            </a:r>
            <a:r>
              <a:rPr lang="en-US" b="1" dirty="0"/>
              <a:t>10% </a:t>
            </a:r>
            <a:r>
              <a:rPr lang="en-US" dirty="0"/>
              <a:t>fatality rate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COVID-19: </a:t>
            </a:r>
            <a:r>
              <a:rPr lang="en-US" i="1" dirty="0"/>
              <a:t>723,945</a:t>
            </a:r>
            <a:r>
              <a:rPr lang="en-US" dirty="0"/>
              <a:t> infected, </a:t>
            </a:r>
            <a:r>
              <a:rPr lang="en-US" i="1" dirty="0"/>
              <a:t>10,135</a:t>
            </a:r>
            <a:r>
              <a:rPr lang="en-US" dirty="0"/>
              <a:t> deaths, making for a </a:t>
            </a:r>
            <a:r>
              <a:rPr lang="en-US" b="1" dirty="0"/>
              <a:t>1.4% </a:t>
            </a:r>
            <a:r>
              <a:rPr lang="en-US" dirty="0"/>
              <a:t>fatality rate</a:t>
            </a:r>
          </a:p>
          <a:p>
            <a:pPr>
              <a:spcAft>
                <a:spcPts val="1200"/>
              </a:spcAft>
            </a:pPr>
            <a:r>
              <a:rPr lang="en-US" dirty="0"/>
              <a:t>COVID-19 peaks earlier, 37 days in, meaning that it has a faster initial spread than the Bubonic Plague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However, the plagues high mortality rate means it remains extremely dangerous- it is still crucial to catch this outbreak early, despite its later peak at 71 days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At their peaks, the Bubonic Plague had caused </a:t>
            </a:r>
            <a:r>
              <a:rPr lang="en-US" i="1" dirty="0"/>
              <a:t>21,963</a:t>
            </a:r>
            <a:r>
              <a:rPr lang="en-US" dirty="0"/>
              <a:t> deaths, while COVID-19 had </a:t>
            </a:r>
            <a:r>
              <a:rPr lang="en-US" i="1" dirty="0"/>
              <a:t>4,873</a:t>
            </a:r>
            <a:r>
              <a:rPr lang="en-US" dirty="0"/>
              <a:t> deaths.</a:t>
            </a:r>
          </a:p>
        </p:txBody>
      </p:sp>
      <p:pic>
        <p:nvPicPr>
          <p:cNvPr id="6146" name="Picture 2" descr="735,100+ Light Bulb Stock Photos, Pictures &amp; Royalty-Free Images - iStock |  Lightbulb icon, Idea, Light bulb idea">
            <a:extLst>
              <a:ext uri="{FF2B5EF4-FFF2-40B4-BE49-F238E27FC236}">
                <a16:creationId xmlns:a16="http://schemas.microsoft.com/office/drawing/2014/main" id="{C4F0A3FA-6739-7B6D-FDFC-6D0F2064D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787" y="43561"/>
            <a:ext cx="2909936" cy="207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9988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ogistic Growth Graph of Potential Bubonic Outbreak" id="{61291113-A19E-3F4E-95E0-D96FE016A653}" vid="{A9F203D8-0798-3F4B-A66F-3A11203E01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1176</TotalTime>
  <Words>595</Words>
  <Application>Microsoft Office PowerPoint</Application>
  <PresentationFormat>Widescreen</PresentationFormat>
  <Paragraphs>75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Cambria Math</vt:lpstr>
      <vt:lpstr>fkGroteskNeue</vt:lpstr>
      <vt:lpstr>KaTeX_Math</vt:lpstr>
      <vt:lpstr>Rockwell</vt:lpstr>
      <vt:lpstr>Rockwell Condensed</vt:lpstr>
      <vt:lpstr>Wingdings</vt:lpstr>
      <vt:lpstr>Wood Type</vt:lpstr>
      <vt:lpstr>Logistic Growth Graph of Potential Bubonic Outbreak VS COVID-19 in Denver, CO </vt:lpstr>
      <vt:lpstr>Our Goal</vt:lpstr>
      <vt:lpstr>How?</vt:lpstr>
      <vt:lpstr>SIR Model Differential Equations </vt:lpstr>
      <vt:lpstr>Parameters </vt:lpstr>
      <vt:lpstr>Possible Limitations</vt:lpstr>
      <vt:lpstr>Graph</vt:lpstr>
      <vt:lpstr>Results</vt:lpstr>
      <vt:lpstr>Conclusions</vt:lpstr>
    </vt:vector>
  </TitlesOfParts>
  <Company>Dept. of Veterans Affairs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Vega Lujan, Deisy A.</dc:creator>
  <cp:lastModifiedBy>Vega Lujan, Deisy A.</cp:lastModifiedBy>
  <cp:revision>32</cp:revision>
  <dcterms:created xsi:type="dcterms:W3CDTF">2025-10-31T01:19:34Z</dcterms:created>
  <dcterms:modified xsi:type="dcterms:W3CDTF">2025-11-14T01:07:58Z</dcterms:modified>
</cp:coreProperties>
</file>